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81959" autoAdjust="0"/>
  </p:normalViewPr>
  <p:slideViewPr>
    <p:cSldViewPr snapToGrid="0">
      <p:cViewPr varScale="1">
        <p:scale>
          <a:sx n="59" d="100"/>
          <a:sy n="59" d="100"/>
        </p:scale>
        <p:origin x="-1140" y="-8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CF915B-D24D-470C-B4FD-BA8C1B24348B}" type="datetimeFigureOut">
              <a:rPr lang="en-US" smtClean="0"/>
              <a:pPr/>
              <a:t>7/14/2021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1DA464-52BD-438E-BB41-822D76FACE9D}" type="slidenum">
              <a:rPr lang="en-US" smtClean="0"/>
              <a:pPr/>
              <a:t>‹#›</a:t>
            </a:fld>
            <a:endParaRPr lang="en-US"/>
          </a:p>
        </p:txBody>
      </p:sp>
    </p:spTree>
    <p:extLst>
      <p:ext uri="{BB962C8B-B14F-4D97-AF65-F5344CB8AC3E}">
        <p14:creationId xmlns:p14="http://schemas.microsoft.com/office/powerpoint/2010/main" xmlns="" val="3767884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 a medical professional, starting a successful private practice requires the implementation of various actions. This is essential since it allows effective delivery of quality healthcare services to the patients and also the generation of income adequate for the practice to continue being operational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Dowden, 2017</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initial step includes the acquisition of the required certifications to operate a private family clinic legally. This is followed by the development of a business plan, which outlines the structure of the practice. The creation of the brand follows, which involves developing the motivation, mission, and long-term goals of the practice. Formulating a mission provides a framework that defines the practice and the primary purpose of developing it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Dowden, 2017</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Additionally, clearly defined long-term goals play a significant role in selecting the most appropriate location for the institution. The next step involves collecting the required funding, which can be from a loan or small business grants. This is necessary to allow for the practice to operate effectively. This is then followed by selecting a practice location, which should be in line with the certifications and the business brand. The next step includes purchasing the required medical supplies and equipment, and lastly, the determination of the staffing needs.</a:t>
            </a:r>
          </a:p>
          <a:p>
            <a:endParaRPr lang="en-US" dirty="0"/>
          </a:p>
        </p:txBody>
      </p:sp>
      <p:sp>
        <p:nvSpPr>
          <p:cNvPr id="4" name="Slide Number Placeholder 3"/>
          <p:cNvSpPr>
            <a:spLocks noGrp="1"/>
          </p:cNvSpPr>
          <p:nvPr>
            <p:ph type="sldNum" sz="quarter" idx="5"/>
          </p:nvPr>
        </p:nvSpPr>
        <p:spPr/>
        <p:txBody>
          <a:bodyPr/>
          <a:lstStyle/>
          <a:p>
            <a:fld id="{EB1DA464-52BD-438E-BB41-822D76FACE9D}" type="slidenum">
              <a:rPr lang="en-US" smtClean="0"/>
              <a:pPr/>
              <a:t>2</a:t>
            </a:fld>
            <a:endParaRPr lang="en-US"/>
          </a:p>
        </p:txBody>
      </p:sp>
    </p:spTree>
    <p:extLst>
      <p:ext uri="{BB962C8B-B14F-4D97-AF65-F5344CB8AC3E}">
        <p14:creationId xmlns:p14="http://schemas.microsoft.com/office/powerpoint/2010/main" xmlns="" val="3281922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A successful self-owned clinic is characterized by factors such as the quality of services provided and income generation, which is essential for its operation. In this case, various aspects are crucial in ensuring the established clinic is successful </a:t>
            </a:r>
            <a:r>
              <a:rPr lang="en-US" sz="1800" dirty="0"/>
              <a:t>(Nilsen et al., 2020)</a:t>
            </a:r>
            <a:r>
              <a:rPr lang="en-US" sz="1800" dirty="0">
                <a:effectLst/>
                <a:latin typeface="Times New Roman" panose="02020603050405020304" pitchFamily="18" charset="0"/>
                <a:ea typeface="Calibri" panose="020F0502020204030204" pitchFamily="34" charset="0"/>
              </a:rPr>
              <a:t>. One of these aspects is ensuring that the staff in the clinic clearly understand the patients and their needs. Notably, one of the significant factors contributing to the delivery of quality healthcare services is understanding the patients’ needs. Another aspect of consideration is building patient confidence, which often results in patient’s trust in the clinic </a:t>
            </a:r>
            <a:r>
              <a:rPr lang="en-US" sz="1800" dirty="0"/>
              <a:t>(Nilsen et al., 2020)</a:t>
            </a:r>
            <a:r>
              <a:rPr lang="en-US" sz="1800" dirty="0">
                <a:effectLst/>
                <a:latin typeface="Times New Roman" panose="02020603050405020304" pitchFamily="18" charset="0"/>
                <a:ea typeface="Calibri" panose="020F0502020204030204" pitchFamily="34" charset="0"/>
              </a:rPr>
              <a:t>. This also helps increase the number of clients visiting the clinic since they are assured of being attended to. Moreover, another aspect to consider is embracing cultural competence in the clinic. Cultural diversity is present in all locations, which requires healthcare institutions to deliver care that incorporates the differences in culture. This also contributes to the provision of good customer service.</a:t>
            </a:r>
            <a:endParaRPr lang="en-US" dirty="0"/>
          </a:p>
        </p:txBody>
      </p:sp>
      <p:sp>
        <p:nvSpPr>
          <p:cNvPr id="4" name="Slide Number Placeholder 3"/>
          <p:cNvSpPr>
            <a:spLocks noGrp="1"/>
          </p:cNvSpPr>
          <p:nvPr>
            <p:ph type="sldNum" sz="quarter" idx="5"/>
          </p:nvPr>
        </p:nvSpPr>
        <p:spPr/>
        <p:txBody>
          <a:bodyPr/>
          <a:lstStyle/>
          <a:p>
            <a:fld id="{EB1DA464-52BD-438E-BB41-822D76FACE9D}" type="slidenum">
              <a:rPr lang="en-US" smtClean="0"/>
              <a:pPr/>
              <a:t>3</a:t>
            </a:fld>
            <a:endParaRPr lang="en-US"/>
          </a:p>
        </p:txBody>
      </p:sp>
    </p:spTree>
    <p:extLst>
      <p:ext uri="{BB962C8B-B14F-4D97-AF65-F5344CB8AC3E}">
        <p14:creationId xmlns:p14="http://schemas.microsoft.com/office/powerpoint/2010/main" xmlns="" val="42341689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7/14/2021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pPr/>
              <a:t>7/14/2021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pPr/>
              <a:t>7/14/2021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pPr/>
              <a:t>7/14/2021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pPr/>
              <a:t>7/14/2021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pPr/>
              <a:t>7/14/2021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pPr/>
              <a:t>7/14/2021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pPr/>
              <a:t>7/14/2021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pPr/>
              <a:t>7/14/2021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pPr/>
              <a:t>7/14/2021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pPr/>
              <a:t>7/14/2021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pPr/>
              <a:t>7/14/2021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pPr/>
              <a:t>7/14/2021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pPr/>
              <a:t>7/14/2021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pPr/>
              <a:t>7/14/2021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pPr/>
              <a:t>7/14/2021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pPr/>
              <a:t>7/14/2021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pPr/>
              <a:t>7/14/2021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3A6883-BE2A-4DDE-9D77-2A44D7C25CD8}"/>
              </a:ext>
            </a:extLst>
          </p:cNvPr>
          <p:cNvSpPr>
            <a:spLocks noGrp="1"/>
          </p:cNvSpPr>
          <p:nvPr>
            <p:ph type="ctrTitle"/>
          </p:nvPr>
        </p:nvSpPr>
        <p:spPr>
          <a:xfrm>
            <a:off x="768247" y="1439055"/>
            <a:ext cx="5327752" cy="2383437"/>
          </a:xfrm>
        </p:spPr>
        <p:txBody>
          <a:bodyPr/>
          <a:lstStyle/>
          <a:p>
            <a:pPr algn="ctr"/>
            <a:r>
              <a:rPr lang="en-US" dirty="0"/>
              <a:t>Establishing a Self-owned Clinic</a:t>
            </a:r>
          </a:p>
        </p:txBody>
      </p:sp>
      <p:sp>
        <p:nvSpPr>
          <p:cNvPr id="3" name="Subtitle 2">
            <a:extLst>
              <a:ext uri="{FF2B5EF4-FFF2-40B4-BE49-F238E27FC236}">
                <a16:creationId xmlns:a16="http://schemas.microsoft.com/office/drawing/2014/main" xmlns="" id="{A10660B6-2432-4B2A-80A7-512B5AD17452}"/>
              </a:ext>
            </a:extLst>
          </p:cNvPr>
          <p:cNvSpPr>
            <a:spLocks noGrp="1"/>
          </p:cNvSpPr>
          <p:nvPr>
            <p:ph type="subTitle" idx="1"/>
          </p:nvPr>
        </p:nvSpPr>
        <p:spPr>
          <a:xfrm>
            <a:off x="768246" y="3822493"/>
            <a:ext cx="5327753" cy="1948720"/>
          </a:xfrm>
        </p:spPr>
        <p:txBody>
          <a:bodyPr>
            <a:noAutofit/>
          </a:bodyPr>
          <a:lstStyle/>
          <a:p>
            <a:pPr algn="ctr"/>
            <a:r>
              <a:rPr lang="en-US" sz="3600" cap="none" dirty="0"/>
              <a:t>Steps And Considerations When Starting Private Practice</a:t>
            </a:r>
          </a:p>
        </p:txBody>
      </p:sp>
      <p:pic>
        <p:nvPicPr>
          <p:cNvPr id="5" name="Picture 4">
            <a:extLst>
              <a:ext uri="{FF2B5EF4-FFF2-40B4-BE49-F238E27FC236}">
                <a16:creationId xmlns:a16="http://schemas.microsoft.com/office/drawing/2014/main" xmlns="" id="{CFB6C551-5F52-44FE-8985-BDBF7C604B39}"/>
              </a:ext>
            </a:extLst>
          </p:cNvPr>
          <p:cNvPicPr>
            <a:picLocks noChangeAspect="1"/>
          </p:cNvPicPr>
          <p:nvPr/>
        </p:nvPicPr>
        <p:blipFill>
          <a:blip r:embed="rId2"/>
          <a:stretch>
            <a:fillRect/>
          </a:stretch>
        </p:blipFill>
        <p:spPr>
          <a:xfrm>
            <a:off x="6096000" y="2181067"/>
            <a:ext cx="5009212" cy="3005527"/>
          </a:xfrm>
          <a:prstGeom prst="rect">
            <a:avLst/>
          </a:prstGeom>
        </p:spPr>
      </p:pic>
    </p:spTree>
    <p:extLst>
      <p:ext uri="{BB962C8B-B14F-4D97-AF65-F5344CB8AC3E}">
        <p14:creationId xmlns:p14="http://schemas.microsoft.com/office/powerpoint/2010/main" xmlns="" val="347677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3A68AA-909F-48A0-AF4F-83963AE88818}"/>
              </a:ext>
            </a:extLst>
          </p:cNvPr>
          <p:cNvSpPr>
            <a:spLocks noGrp="1"/>
          </p:cNvSpPr>
          <p:nvPr>
            <p:ph type="title"/>
          </p:nvPr>
        </p:nvSpPr>
        <p:spPr>
          <a:xfrm>
            <a:off x="1154954" y="973668"/>
            <a:ext cx="8761413" cy="978700"/>
          </a:xfrm>
        </p:spPr>
        <p:txBody>
          <a:bodyPr/>
          <a:lstStyle/>
          <a:p>
            <a:pPr algn="ctr"/>
            <a:r>
              <a:rPr lang="en-US" dirty="0"/>
              <a:t>Steps to Consider when Starting Private Practice</a:t>
            </a:r>
          </a:p>
        </p:txBody>
      </p:sp>
      <p:sp>
        <p:nvSpPr>
          <p:cNvPr id="3" name="Content Placeholder 2">
            <a:extLst>
              <a:ext uri="{FF2B5EF4-FFF2-40B4-BE49-F238E27FC236}">
                <a16:creationId xmlns:a16="http://schemas.microsoft.com/office/drawing/2014/main" xmlns="" id="{4AE0BAE8-8700-4E18-A2A5-032D9DE34FDF}"/>
              </a:ext>
            </a:extLst>
          </p:cNvPr>
          <p:cNvSpPr>
            <a:spLocks noGrp="1"/>
          </p:cNvSpPr>
          <p:nvPr>
            <p:ph idx="1"/>
          </p:nvPr>
        </p:nvSpPr>
        <p:spPr/>
        <p:txBody>
          <a:bodyPr>
            <a:normAutofit lnSpcReduction="10000"/>
          </a:bodyPr>
          <a:lstStyle/>
          <a:p>
            <a:pPr marL="0" indent="0">
              <a:buNone/>
            </a:pPr>
            <a:r>
              <a:rPr lang="en-US" dirty="0"/>
              <a:t>Various stages are implemented when starting a private practice, and they include:</a:t>
            </a:r>
          </a:p>
          <a:p>
            <a:r>
              <a:rPr lang="en-US" dirty="0"/>
              <a:t>The acquisition of necessary certifications for practice.</a:t>
            </a:r>
          </a:p>
          <a:p>
            <a:r>
              <a:rPr lang="en-US" dirty="0"/>
              <a:t>Development of a business plan.</a:t>
            </a:r>
          </a:p>
          <a:p>
            <a:r>
              <a:rPr lang="en-US" dirty="0"/>
              <a:t>The creation of a brand.</a:t>
            </a:r>
          </a:p>
          <a:p>
            <a:r>
              <a:rPr lang="en-US" dirty="0"/>
              <a:t>Collection of the required funding (Dowden, 2017).</a:t>
            </a:r>
          </a:p>
          <a:p>
            <a:r>
              <a:rPr lang="en-US" dirty="0"/>
              <a:t>Selection of the most appropriate practice location.</a:t>
            </a:r>
          </a:p>
          <a:p>
            <a:r>
              <a:rPr lang="en-US" dirty="0"/>
              <a:t>Purchase of the required equipment.</a:t>
            </a:r>
          </a:p>
          <a:p>
            <a:r>
              <a:rPr lang="en-US" dirty="0"/>
              <a:t>Consideration of the staffing needs.</a:t>
            </a:r>
          </a:p>
          <a:p>
            <a:endParaRPr lang="en-US" dirty="0"/>
          </a:p>
        </p:txBody>
      </p:sp>
    </p:spTree>
    <p:extLst>
      <p:ext uri="{BB962C8B-B14F-4D97-AF65-F5344CB8AC3E}">
        <p14:creationId xmlns:p14="http://schemas.microsoft.com/office/powerpoint/2010/main" xmlns="" val="3996383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3FF53-FD45-4C9F-94CE-AFE8D6A45949}"/>
              </a:ext>
            </a:extLst>
          </p:cNvPr>
          <p:cNvSpPr>
            <a:spLocks noGrp="1"/>
          </p:cNvSpPr>
          <p:nvPr>
            <p:ph type="title"/>
          </p:nvPr>
        </p:nvSpPr>
        <p:spPr>
          <a:xfrm>
            <a:off x="1154954" y="1143001"/>
            <a:ext cx="4311081" cy="2057399"/>
          </a:xfrm>
        </p:spPr>
        <p:txBody>
          <a:bodyPr>
            <a:normAutofit fontScale="90000"/>
          </a:bodyPr>
          <a:lstStyle/>
          <a:p>
            <a:pPr algn="ctr"/>
            <a:r>
              <a:rPr lang="en-US" dirty="0"/>
              <a:t>Aspects Considered to successfully establish a Self-owned Clinic</a:t>
            </a:r>
          </a:p>
        </p:txBody>
      </p:sp>
      <p:pic>
        <p:nvPicPr>
          <p:cNvPr id="6" name="Picture Placeholder 5">
            <a:extLst>
              <a:ext uri="{FF2B5EF4-FFF2-40B4-BE49-F238E27FC236}">
                <a16:creationId xmlns:a16="http://schemas.microsoft.com/office/drawing/2014/main" xmlns="" id="{719A4B4D-6762-46C9-90F3-BD5C340B539A}"/>
              </a:ext>
            </a:extLst>
          </p:cNvPr>
          <p:cNvPicPr>
            <a:picLocks noGrp="1" noChangeAspect="1"/>
          </p:cNvPicPr>
          <p:nvPr>
            <p:ph type="pic" idx="1"/>
          </p:nvPr>
        </p:nvPicPr>
        <p:blipFill rotWithShape="1">
          <a:blip r:embed="rId3"/>
          <a:srcRect l="19860" r="17233"/>
          <a:stretch/>
        </p:blipFill>
        <p:spPr>
          <a:xfrm>
            <a:off x="6096000" y="1143000"/>
            <a:ext cx="4311082" cy="4572000"/>
          </a:xfrm>
        </p:spPr>
      </p:pic>
      <p:sp>
        <p:nvSpPr>
          <p:cNvPr id="3" name="Content Placeholder 2">
            <a:extLst>
              <a:ext uri="{FF2B5EF4-FFF2-40B4-BE49-F238E27FC236}">
                <a16:creationId xmlns:a16="http://schemas.microsoft.com/office/drawing/2014/main" xmlns="" id="{92F6B878-E810-4163-8EE3-B5055570EBBB}"/>
              </a:ext>
            </a:extLst>
          </p:cNvPr>
          <p:cNvSpPr>
            <a:spLocks noGrp="1"/>
          </p:cNvSpPr>
          <p:nvPr>
            <p:ph type="body" sz="half" idx="2"/>
          </p:nvPr>
        </p:nvSpPr>
        <p:spPr>
          <a:xfrm>
            <a:off x="824459" y="3200401"/>
            <a:ext cx="4796852" cy="2960556"/>
          </a:xfrm>
        </p:spPr>
        <p:txBody>
          <a:bodyPr>
            <a:noAutofit/>
          </a:bodyPr>
          <a:lstStyle/>
          <a:p>
            <a:pPr marL="0" indent="0">
              <a:buNone/>
            </a:pPr>
            <a:r>
              <a:rPr lang="en-US" sz="2000" dirty="0"/>
              <a:t>Various aspects often are considered when establishing a successful private practice, and they include:</a:t>
            </a:r>
          </a:p>
          <a:p>
            <a:pPr marL="342900" indent="-342900">
              <a:buFont typeface="Wingdings" panose="05000000000000000000" pitchFamily="2" charset="2"/>
              <a:buChar char="Ø"/>
            </a:pPr>
            <a:r>
              <a:rPr lang="en-US" sz="2000" dirty="0"/>
              <a:t>Understanding the patient’s needs (Nilsen et al., 2020).</a:t>
            </a:r>
          </a:p>
          <a:p>
            <a:pPr marL="342900" indent="-342900">
              <a:buFont typeface="Wingdings" panose="05000000000000000000" pitchFamily="2" charset="2"/>
              <a:buChar char="Ø"/>
            </a:pPr>
            <a:r>
              <a:rPr lang="en-US" sz="2000" dirty="0"/>
              <a:t>Development of patient confidence.</a:t>
            </a:r>
          </a:p>
          <a:p>
            <a:pPr marL="342900" indent="-342900">
              <a:buFont typeface="Wingdings" panose="05000000000000000000" pitchFamily="2" charset="2"/>
              <a:buChar char="Ø"/>
            </a:pPr>
            <a:r>
              <a:rPr lang="en-US" sz="2000" dirty="0"/>
              <a:t>Cultural competence in the clinic.</a:t>
            </a:r>
          </a:p>
        </p:txBody>
      </p:sp>
    </p:spTree>
    <p:extLst>
      <p:ext uri="{BB962C8B-B14F-4D97-AF65-F5344CB8AC3E}">
        <p14:creationId xmlns:p14="http://schemas.microsoft.com/office/powerpoint/2010/main" xmlns="" val="3924633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005AC3-041B-4D1E-B664-1F3D97D10CE4}"/>
              </a:ext>
            </a:extLst>
          </p:cNvPr>
          <p:cNvSpPr>
            <a:spLocks noGrp="1"/>
          </p:cNvSpPr>
          <p:nvPr>
            <p:ph type="title"/>
          </p:nvPr>
        </p:nvSpPr>
        <p:spPr/>
        <p:txBody>
          <a:bodyPr/>
          <a:lstStyle/>
          <a:p>
            <a:pPr algn="ctr"/>
            <a:r>
              <a:rPr lang="en-US" dirty="0"/>
              <a:t>References </a:t>
            </a:r>
          </a:p>
        </p:txBody>
      </p:sp>
      <p:sp>
        <p:nvSpPr>
          <p:cNvPr id="3" name="Content Placeholder 2">
            <a:extLst>
              <a:ext uri="{FF2B5EF4-FFF2-40B4-BE49-F238E27FC236}">
                <a16:creationId xmlns:a16="http://schemas.microsoft.com/office/drawing/2014/main" xmlns="" id="{2BB11454-A7A4-4701-98ED-D986A6DE4205}"/>
              </a:ext>
            </a:extLst>
          </p:cNvPr>
          <p:cNvSpPr>
            <a:spLocks noGrp="1"/>
          </p:cNvSpPr>
          <p:nvPr>
            <p:ph idx="1"/>
          </p:nvPr>
        </p:nvSpPr>
        <p:spPr/>
        <p:txBody>
          <a:bodyPr/>
          <a:lstStyle/>
          <a:p>
            <a:r>
              <a:rPr lang="en-US" dirty="0"/>
              <a:t>Dowden, S. (2017). Private practice part 1, setting up and starting a new business. </a:t>
            </a:r>
            <a:r>
              <a:rPr lang="en-US" i="1" dirty="0"/>
              <a:t>The Journal for Nurse Practitioners, 13</a:t>
            </a:r>
            <a:r>
              <a:rPr lang="en-US" dirty="0"/>
              <a:t>(7), e344.</a:t>
            </a:r>
          </a:p>
          <a:p>
            <a:r>
              <a:rPr lang="en-US" dirty="0"/>
              <a:t>Nilsen, P., </a:t>
            </a:r>
            <a:r>
              <a:rPr lang="en-US" dirty="0" err="1"/>
              <a:t>Seing</a:t>
            </a:r>
            <a:r>
              <a:rPr lang="en-US" dirty="0"/>
              <a:t>, I., Ericsson, C., Birken, S. A., &amp; </a:t>
            </a:r>
            <a:r>
              <a:rPr lang="en-US" dirty="0" err="1"/>
              <a:t>Schildmeijer</a:t>
            </a:r>
            <a:r>
              <a:rPr lang="en-US" dirty="0"/>
              <a:t>, K. (2020). Characteristics of successful changes in health care organizations: an interview study with physicians, registered nurses and assistant nurses. </a:t>
            </a:r>
            <a:r>
              <a:rPr lang="en-US" i="1" dirty="0"/>
              <a:t>BMC health services research, 20</a:t>
            </a:r>
            <a:r>
              <a:rPr lang="en-US" dirty="0"/>
              <a:t>(1), 1-8.</a:t>
            </a:r>
          </a:p>
        </p:txBody>
      </p:sp>
    </p:spTree>
    <p:extLst>
      <p:ext uri="{BB962C8B-B14F-4D97-AF65-F5344CB8AC3E}">
        <p14:creationId xmlns:p14="http://schemas.microsoft.com/office/powerpoint/2010/main" xmlns="" val="19334975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19</TotalTime>
  <Words>628</Words>
  <Application>Microsoft Office PowerPoint</Application>
  <PresentationFormat>Custom</PresentationFormat>
  <Paragraphs>24</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Ion Boardroom</vt:lpstr>
      <vt:lpstr>Establishing a Self-owned Clinic</vt:lpstr>
      <vt:lpstr>Steps to Consider when Starting Private Practice</vt:lpstr>
      <vt:lpstr>Aspects Considered to successfully establish a Self-owned Clinic</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Private Practice</dc:title>
  <dc:creator>MAB</dc:creator>
  <cp:lastModifiedBy>Kevin</cp:lastModifiedBy>
  <cp:revision>2</cp:revision>
  <dcterms:created xsi:type="dcterms:W3CDTF">2021-07-13T21:06:38Z</dcterms:created>
  <dcterms:modified xsi:type="dcterms:W3CDTF">2021-07-14T04:47:52Z</dcterms:modified>
</cp:coreProperties>
</file>